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ora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  <p:embeddedFont>
      <p:font typeface="Montserrat ExtraBold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ora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ora-italic.fntdata"/><Relationship Id="rId12" Type="http://schemas.openxmlformats.org/officeDocument/2006/relationships/slide" Target="slides/slide7.xml"/><Relationship Id="rId34" Type="http://schemas.openxmlformats.org/officeDocument/2006/relationships/font" Target="fonts/Lora-bold.fntdata"/><Relationship Id="rId15" Type="http://schemas.openxmlformats.org/officeDocument/2006/relationships/slide" Target="slides/slide10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9.xml"/><Relationship Id="rId36" Type="http://schemas.openxmlformats.org/officeDocument/2006/relationships/font" Target="fonts/Lora-bold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1.xml"/><Relationship Id="rId38" Type="http://schemas.openxmlformats.org/officeDocument/2006/relationships/font" Target="fonts/EBGaramo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c66742f1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c66742f1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-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Lukas - Permitting Process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d9ab84f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d9ab84f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c634bb06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c634bb06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d93b21c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d93b21c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d9ab84fc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d9ab84fc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graph: can see how increased tests as winter begins lowers the percent positivity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Second: Strange demographics having high cumulative deaths, different than expected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d71448b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d71448b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d71448be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d71448b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d71448b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d71448b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c66742f14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c66742f14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c634bb06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c634bb06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c66742f1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c66742f1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c634bb06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c634bb06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c634bb06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c634bb06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c634bb06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c634bb06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c634bb06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c634bb06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c66742f1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c66742f1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d93b21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d93b21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c66742f14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c66742f14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say what first graph is (don’t explain), say Project_status has prefile bottleneck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c66742f1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c66742f1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d9ab84f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d9ab84f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c66742f1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c66742f1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d9ab84f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d9ab84f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13.png"/><Relationship Id="rId6" Type="http://schemas.openxmlformats.org/officeDocument/2006/relationships/image" Target="../media/image31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532" l="6787" r="22068" t="4941"/>
          <a:stretch/>
        </p:blipFill>
        <p:spPr>
          <a:xfrm rot="1632260">
            <a:off x="490728" y="856187"/>
            <a:ext cx="2715419" cy="30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179875"/>
            <a:ext cx="3905100" cy="989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CITY</a:t>
            </a:r>
            <a:r>
              <a:rPr lang="en" sz="31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36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of</a:t>
            </a: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BOSTON 	</a:t>
            </a:r>
            <a:endParaRPr sz="36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" sz="26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PERMITTING</a:t>
            </a:r>
            <a:endParaRPr sz="265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700225" y="469675"/>
            <a:ext cx="4140900" cy="5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CS 506 - Team D			</a:t>
            </a: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Lukas Werk		Efim Sokolov</a:t>
            </a:r>
            <a:endParaRPr b="1"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David E. Kim (Team Lead)		Richard Hao		Jackson Fisk</a:t>
            </a:r>
            <a:endParaRPr sz="1400"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2383200" y="752575"/>
            <a:ext cx="1288200" cy="2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13170"/>
                </a:solidFill>
                <a:latin typeface="Montserrat"/>
                <a:ea typeface="Montserrat"/>
                <a:cs typeface="Montserrat"/>
                <a:sym typeface="Montserrat"/>
              </a:rPr>
              <a:t>Deliverable 2</a:t>
            </a:r>
            <a:endParaRPr sz="600">
              <a:solidFill>
                <a:srgbClr val="01317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26325" y="1788463"/>
            <a:ext cx="42543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Analyze approved and rejected permits, including those assessed under Article 80, to </a:t>
            </a:r>
            <a:r>
              <a:rPr b="1"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uncover insights linked to broader societal, political, and environmental concerns</a:t>
            </a: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12075"/>
            <a:ext cx="3445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1317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Boston Permitting Process</a:t>
            </a:r>
            <a:endParaRPr sz="2000">
              <a:solidFill>
                <a:srgbClr val="01317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1700" y="4133600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Apply and pay underlying fees for the permit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262600" y="4133600"/>
            <a:ext cx="2285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 Review &amp; Zoning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City examines the plan for compliance with the zoning laws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536800" y="4382288"/>
            <a:ext cx="120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Valid for six months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536875" y="3884913"/>
            <a:ext cx="1035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Rejected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287525" y="3884913"/>
            <a:ext cx="942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5" name="Google Shape;65;p13"/>
          <p:cNvCxnSpPr>
            <a:stCxn id="60" idx="3"/>
            <a:endCxn id="61" idx="1"/>
          </p:cNvCxnSpPr>
          <p:nvPr/>
        </p:nvCxnSpPr>
        <p:spPr>
          <a:xfrm>
            <a:off x="1599900" y="4265300"/>
            <a:ext cx="6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3"/>
          <p:cNvCxnSpPr>
            <a:stCxn id="61" idx="3"/>
            <a:endCxn id="62" idx="1"/>
          </p:cNvCxnSpPr>
          <p:nvPr/>
        </p:nvCxnSpPr>
        <p:spPr>
          <a:xfrm>
            <a:off x="4548000" y="4265300"/>
            <a:ext cx="9888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3"/>
          <p:cNvCxnSpPr>
            <a:stCxn id="61" idx="3"/>
            <a:endCxn id="63" idx="1"/>
          </p:cNvCxnSpPr>
          <p:nvPr/>
        </p:nvCxnSpPr>
        <p:spPr>
          <a:xfrm flipH="1" rot="10800000">
            <a:off x="4548000" y="4016600"/>
            <a:ext cx="9888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3"/>
          <p:cNvCxnSpPr>
            <a:stCxn id="63" idx="3"/>
            <a:endCxn id="64" idx="1"/>
          </p:cNvCxnSpPr>
          <p:nvPr/>
        </p:nvCxnSpPr>
        <p:spPr>
          <a:xfrm>
            <a:off x="6571875" y="4016613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3"/>
          <p:cNvCxnSpPr/>
          <p:nvPr/>
        </p:nvCxnSpPr>
        <p:spPr>
          <a:xfrm>
            <a:off x="-5100" y="3598925"/>
            <a:ext cx="9154200" cy="0"/>
          </a:xfrm>
          <a:prstGeom prst="straightConnector1">
            <a:avLst/>
          </a:prstGeom>
          <a:noFill/>
          <a:ln cap="flat" cmpd="sng" w="28575">
            <a:solidFill>
              <a:srgbClr val="01317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Demographic 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Lorenz Curves and Gini Coefficients</a:t>
            </a:r>
            <a:endParaRPr sz="1385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2699874" cy="19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57703"/>
            <a:ext cx="2699874" cy="19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275" y="1017725"/>
            <a:ext cx="2699874" cy="198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675" y="3057700"/>
            <a:ext cx="2699874" cy="19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695150" y="1545125"/>
            <a:ext cx="3247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Gini Coefficients by census demographic group: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Total: 0.303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White alone: 0.181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Black or African American alone: 0.446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Asian alone: 0.335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Hispanic or Latino: 0.409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American Indian and Alaska Native alone: 0.409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Native Hawaiian and Other Pacific Islander alone: 0.455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Some Other Race alone: 0.392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Population of two or more races: 0.341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Extension Project</a:t>
            </a:r>
            <a:endParaRPr b="1" sz="1500"/>
          </a:p>
        </p:txBody>
      </p:sp>
      <p:sp>
        <p:nvSpPr>
          <p:cNvPr id="172" name="Google Shape;172;p23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4294967295" type="title"/>
          </p:nvPr>
        </p:nvSpPr>
        <p:spPr>
          <a:xfrm>
            <a:off x="529475" y="8244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Questions</a:t>
            </a:r>
            <a:endParaRPr b="1" sz="800"/>
          </a:p>
        </p:txBody>
      </p:sp>
      <p:sp>
        <p:nvSpPr>
          <p:cNvPr id="174" name="Google Shape;174;p23"/>
          <p:cNvSpPr/>
          <p:nvPr/>
        </p:nvSpPr>
        <p:spPr>
          <a:xfrm>
            <a:off x="304800" y="8446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5" name="Google Shape;175;p23"/>
          <p:cNvSpPr txBox="1"/>
          <p:nvPr/>
        </p:nvSpPr>
        <p:spPr>
          <a:xfrm>
            <a:off x="529475" y="1164100"/>
            <a:ext cx="851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How did the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pandemic outbreak 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affect the permitting process?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factors can be predicted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by machine learning to influence permit approvals?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3"/>
          <p:cNvSpPr txBox="1"/>
          <p:nvPr>
            <p:ph idx="4294967295" type="title"/>
          </p:nvPr>
        </p:nvSpPr>
        <p:spPr>
          <a:xfrm>
            <a:off x="529475" y="20436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b="1" sz="800"/>
          </a:p>
        </p:txBody>
      </p:sp>
      <p:sp>
        <p:nvSpPr>
          <p:cNvPr id="177" name="Google Shape;177;p23"/>
          <p:cNvSpPr/>
          <p:nvPr/>
        </p:nvSpPr>
        <p:spPr>
          <a:xfrm>
            <a:off x="304800" y="20638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8" name="Google Shape;178;p23"/>
          <p:cNvSpPr txBox="1"/>
          <p:nvPr/>
        </p:nvSpPr>
        <p:spPr>
          <a:xfrm>
            <a:off x="529475" y="2383300"/>
            <a:ext cx="851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Dataset of Massachusetts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COVID-19 data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including dates and confirmed case counts.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Combined dataset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of approved and rejected permits.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9" name="Google Shape;179;p23"/>
          <p:cNvSpPr txBox="1"/>
          <p:nvPr>
            <p:ph idx="4294967295" type="title"/>
          </p:nvPr>
        </p:nvSpPr>
        <p:spPr>
          <a:xfrm>
            <a:off x="529475" y="3262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Information</a:t>
            </a:r>
            <a:endParaRPr b="1" sz="800"/>
          </a:p>
        </p:txBody>
      </p:sp>
      <p:sp>
        <p:nvSpPr>
          <p:cNvPr id="180" name="Google Shape;180;p23"/>
          <p:cNvSpPr/>
          <p:nvPr/>
        </p:nvSpPr>
        <p:spPr>
          <a:xfrm>
            <a:off x="304800" y="3283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1" name="Google Shape;181;p23"/>
          <p:cNvSpPr txBox="1"/>
          <p:nvPr/>
        </p:nvSpPr>
        <p:spPr>
          <a:xfrm>
            <a:off x="529475" y="3602500"/>
            <a:ext cx="851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 visualization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compare trends in COVID-19 and permitting processes over time.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"/>
              <a:buChar char="●"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Implement a </a:t>
            </a:r>
            <a:r>
              <a:rPr b="1" lang="en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decision tree model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illustrate the factors influencing permit approvals and rejections.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EB Garamond"/>
              <a:buChar char="●"/>
            </a:pPr>
            <a:r>
              <a:rPr b="1" lang="en">
                <a:solidFill>
                  <a:srgbClr val="980000"/>
                </a:solidFill>
                <a:latin typeface="EB Garamond"/>
                <a:ea typeface="EB Garamond"/>
                <a:cs typeface="EB Garamond"/>
                <a:sym typeface="EB Garamond"/>
              </a:rPr>
              <a:t>Objective: Explore insights related to societal, political, and environmental factors.</a:t>
            </a:r>
            <a:endParaRPr b="1">
              <a:solidFill>
                <a:srgbClr val="98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00" y="630698"/>
            <a:ext cx="12567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200" y="2182002"/>
            <a:ext cx="1256700" cy="125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5" y="1074387"/>
            <a:ext cx="4057775" cy="26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850" y="1140425"/>
            <a:ext cx="3779314" cy="25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>
            <p:ph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 .</a:t>
            </a:r>
            <a:endParaRPr b="1" sz="1500"/>
          </a:p>
        </p:txBody>
      </p:sp>
      <p:sp>
        <p:nvSpPr>
          <p:cNvPr id="191" name="Google Shape;191;p24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400" y="1348838"/>
            <a:ext cx="4357999" cy="25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6200"/>
            <a:ext cx="4400400" cy="262511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199" name="Google Shape;199;p25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325" y="130813"/>
            <a:ext cx="5353050" cy="23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975" y="2530613"/>
            <a:ext cx="5428625" cy="2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endParaRPr b="1" sz="1500"/>
          </a:p>
        </p:txBody>
      </p:sp>
      <p:sp>
        <p:nvSpPr>
          <p:cNvPr id="207" name="Google Shape;207;p26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 Features</a:t>
            </a:r>
            <a:endParaRPr b="1" sz="1500"/>
          </a:p>
        </p:txBody>
      </p:sp>
      <p:sp>
        <p:nvSpPr>
          <p:cNvPr id="213" name="Google Shape;213;p27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0" y="2436875"/>
            <a:ext cx="4728625" cy="2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050" y="62425"/>
            <a:ext cx="4728625" cy="255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4294967295" type="title"/>
          </p:nvPr>
        </p:nvSpPr>
        <p:spPr>
          <a:xfrm>
            <a:off x="224675" y="214825"/>
            <a:ext cx="4302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 Features</a:t>
            </a:r>
            <a:endParaRPr b="1" sz="1500"/>
          </a:p>
        </p:txBody>
      </p:sp>
      <p:sp>
        <p:nvSpPr>
          <p:cNvPr id="221" name="Google Shape;221;p28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5" y="1077299"/>
            <a:ext cx="4302900" cy="29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00" y="1077300"/>
            <a:ext cx="4221290" cy="29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Takeaways</a:t>
            </a:r>
            <a:endParaRPr b="1" sz="1500"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220300" y="2571750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Next Steps</a:t>
            </a:r>
            <a:endParaRPr b="1" sz="1500"/>
          </a:p>
        </p:txBody>
      </p:sp>
      <p:sp>
        <p:nvSpPr>
          <p:cNvPr id="230" name="Google Shape;230;p29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-4375" y="257175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224675" y="630700"/>
            <a:ext cx="8615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Need for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additional datasets 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for comparative analysis.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Emphasis on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prioritizing relevant and valuable data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to simplify the process.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Improved communication and effective work allocation is required for success.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Assumption: Location, work type, valuation, and size are key influencers in permit decisions.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224675" y="2967450"/>
            <a:ext cx="851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Continue identifying patterns in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environmental and political data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conduct targeted in-depth analysis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Focus on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narrative development 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using our data to craft a compelling final report.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 depth analysis of our </a:t>
            </a:r>
            <a:r>
              <a:rPr b="1"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5532" l="6787" r="22068" t="4941"/>
          <a:stretch/>
        </p:blipFill>
        <p:spPr>
          <a:xfrm rot="1632238">
            <a:off x="2936824" y="251212"/>
            <a:ext cx="4767852" cy="5386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179875"/>
            <a:ext cx="3905100" cy="989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CITY</a:t>
            </a:r>
            <a:r>
              <a:rPr lang="en" sz="31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36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of</a:t>
            </a: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BOSTON 	</a:t>
            </a:r>
            <a:endParaRPr sz="36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" sz="26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PERMITTING</a:t>
            </a:r>
            <a:endParaRPr sz="2650"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11700" y="1848301"/>
            <a:ext cx="2071500" cy="14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CS 506 - Team D</a:t>
            </a:r>
            <a:endParaRPr b="1"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David E. Kim (Team Lead)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Lukas Werk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Richard Hao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Efim Sokolov</a:t>
            </a:r>
            <a:endParaRPr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Jackson Fisk</a:t>
            </a:r>
            <a:endParaRPr/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6735300" y="4426000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Checkpoint A</a:t>
            </a:r>
            <a:endParaRPr sz="1500"/>
          </a:p>
        </p:txBody>
      </p:sp>
      <p:cxnSp>
        <p:nvCxnSpPr>
          <p:cNvPr id="242" name="Google Shape;242;p30"/>
          <p:cNvCxnSpPr/>
          <p:nvPr/>
        </p:nvCxnSpPr>
        <p:spPr>
          <a:xfrm>
            <a:off x="473150" y="1168975"/>
            <a:ext cx="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473150" y="3441700"/>
            <a:ext cx="0" cy="15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1560275" y="434825"/>
            <a:ext cx="60237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Boston Permitting Process</a:t>
            </a:r>
            <a:endParaRPr sz="2650"/>
          </a:p>
        </p:txBody>
      </p:sp>
      <p:sp>
        <p:nvSpPr>
          <p:cNvPr id="249" name="Google Shape;249;p31"/>
          <p:cNvSpPr/>
          <p:nvPr/>
        </p:nvSpPr>
        <p:spPr>
          <a:xfrm rot="5400000">
            <a:off x="4519750" y="542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635925" y="2484275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Apply and pay underlying fees for the permit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586825" y="2484275"/>
            <a:ext cx="2285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 Review &amp; Zoning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City examines the plan for compliance with the zoning law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814800" y="3023825"/>
            <a:ext cx="120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Valid for six months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814825" y="1944725"/>
            <a:ext cx="1035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Rejected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7565475" y="1944725"/>
            <a:ext cx="942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5" name="Google Shape;255;p31"/>
          <p:cNvCxnSpPr>
            <a:stCxn id="250" idx="3"/>
            <a:endCxn id="251" idx="1"/>
          </p:cNvCxnSpPr>
          <p:nvPr/>
        </p:nvCxnSpPr>
        <p:spPr>
          <a:xfrm>
            <a:off x="1924125" y="2615975"/>
            <a:ext cx="6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1"/>
          <p:cNvCxnSpPr>
            <a:stCxn id="251" idx="3"/>
            <a:endCxn id="252" idx="1"/>
          </p:cNvCxnSpPr>
          <p:nvPr/>
        </p:nvCxnSpPr>
        <p:spPr>
          <a:xfrm>
            <a:off x="4872225" y="2615975"/>
            <a:ext cx="9426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1"/>
          <p:cNvCxnSpPr>
            <a:stCxn id="251" idx="3"/>
            <a:endCxn id="253" idx="1"/>
          </p:cNvCxnSpPr>
          <p:nvPr/>
        </p:nvCxnSpPr>
        <p:spPr>
          <a:xfrm flipH="1" rot="10800000">
            <a:off x="4872225" y="2076575"/>
            <a:ext cx="9426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>
            <a:stCxn id="253" idx="3"/>
            <a:endCxn id="254" idx="1"/>
          </p:cNvCxnSpPr>
          <p:nvPr/>
        </p:nvCxnSpPr>
        <p:spPr>
          <a:xfrm>
            <a:off x="6849825" y="20764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24679" y="2238575"/>
            <a:ext cx="3006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Division of Labor</a:t>
            </a:r>
            <a:endParaRPr b="1" sz="2300"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Meetings</a:t>
            </a:r>
            <a:endParaRPr b="1" sz="2300"/>
          </a:p>
        </p:txBody>
      </p:sp>
      <p:sp>
        <p:nvSpPr>
          <p:cNvPr id="76" name="Google Shape;76;p14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-12" y="2238575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4675" y="877175"/>
            <a:ext cx="33051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Fridays	9 AM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Sundays	9:30 PM</a:t>
            </a:r>
            <a:endParaRPr sz="1900"/>
          </a:p>
        </p:txBody>
      </p:sp>
      <p:sp>
        <p:nvSpPr>
          <p:cNvPr id="79" name="Google Shape;79;p14"/>
          <p:cNvSpPr txBox="1"/>
          <p:nvPr/>
        </p:nvSpPr>
        <p:spPr>
          <a:xfrm>
            <a:off x="224675" y="2798450"/>
            <a:ext cx="3305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D.K.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Lead, ZBA, A80, ABP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R.H.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E.S.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Census, Income &amp; Geospatial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J.F.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Article 80 Permits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L.W.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 Prep. &amp; Cleaning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4169550" y="235000"/>
            <a:ext cx="28791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Current Progress</a:t>
            </a:r>
            <a:endParaRPr b="1" sz="2300"/>
          </a:p>
        </p:txBody>
      </p:sp>
      <p:sp>
        <p:nvSpPr>
          <p:cNvPr id="81" name="Google Shape;81;p14"/>
          <p:cNvSpPr/>
          <p:nvPr/>
        </p:nvSpPr>
        <p:spPr>
          <a:xfrm>
            <a:off x="3961725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110550" y="714450"/>
            <a:ext cx="4765500" cy="2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ata cleaning &amp;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Preliminary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data merging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Geospatial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Project base questions answered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Basic Exploratory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 exploration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4169550" y="3050025"/>
            <a:ext cx="2598900" cy="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sz="2300"/>
          </a:p>
        </p:txBody>
      </p:sp>
      <p:sp>
        <p:nvSpPr>
          <p:cNvPr id="84" name="Google Shape;84;p14"/>
          <p:cNvSpPr txBox="1"/>
          <p:nvPr/>
        </p:nvSpPr>
        <p:spPr>
          <a:xfrm>
            <a:off x="3759750" y="4022200"/>
            <a:ext cx="1014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 Permits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Building Permits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896888" y="4048450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Article 80 Permits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 subject to Article 80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940563" y="4048450"/>
            <a:ext cx="1014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Zoning Board of Appeal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 decisions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7093150" y="4048450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Census Data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For additional analysis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4150357" y="3676026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233068" y="3676026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6331224" y="3676026"/>
            <a:ext cx="233676" cy="22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429367" y="3676026"/>
            <a:ext cx="233676" cy="22199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3961725" y="3101775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8136825" y="4048450"/>
            <a:ext cx="90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COVID19</a:t>
            </a:r>
            <a:r>
              <a:rPr lang="en" sz="9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</a:t>
            </a:r>
            <a:endParaRPr sz="9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8473042" y="3676026"/>
            <a:ext cx="233676" cy="22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039300" y="434825"/>
            <a:ext cx="30654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Datasets</a:t>
            </a:r>
            <a:endParaRPr sz="2650"/>
          </a:p>
        </p:txBody>
      </p:sp>
      <p:sp>
        <p:nvSpPr>
          <p:cNvPr id="264" name="Google Shape;264;p32"/>
          <p:cNvSpPr/>
          <p:nvPr/>
        </p:nvSpPr>
        <p:spPr>
          <a:xfrm rot="5400000">
            <a:off x="4519750" y="542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1246013" y="2440050"/>
            <a:ext cx="1288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Approved Permits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Building Permits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3089838" y="2440050"/>
            <a:ext cx="11277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Article 80 Permits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 subject to Article 80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4773175" y="2440050"/>
            <a:ext cx="14931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Zoning Board of Appeal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ZBA decisions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6798500" y="2440050"/>
            <a:ext cx="109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Census Data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For additional analysis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592488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46780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23945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011100" y="1816450"/>
            <a:ext cx="371775" cy="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518050" y="2269800"/>
            <a:ext cx="12939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Goal</a:t>
            </a:r>
            <a:endParaRPr sz="2650"/>
          </a:p>
        </p:txBody>
      </p:sp>
      <p:sp>
        <p:nvSpPr>
          <p:cNvPr id="278" name="Google Shape;278;p33"/>
          <p:cNvSpPr txBox="1"/>
          <p:nvPr/>
        </p:nvSpPr>
        <p:spPr>
          <a:xfrm>
            <a:off x="3817950" y="2080800"/>
            <a:ext cx="4224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Analyze both the approved and rejected permits, including those assessed under Article 80, to </a:t>
            </a:r>
            <a:r>
              <a:rPr b="1"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uncover insights linked to broader societal, political, and environmental concerns</a:t>
            </a:r>
            <a:r>
              <a:rPr lang="en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0" y="1525800"/>
            <a:ext cx="174300" cy="20919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220313" y="1893450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Division of Labor</a:t>
            </a:r>
            <a:endParaRPr b="1" sz="1500"/>
          </a:p>
        </p:txBody>
      </p:sp>
      <p:sp>
        <p:nvSpPr>
          <p:cNvPr id="285" name="Google Shape;285;p34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Meetings</a:t>
            </a:r>
            <a:endParaRPr b="1" sz="1500"/>
          </a:p>
        </p:txBody>
      </p:sp>
      <p:sp>
        <p:nvSpPr>
          <p:cNvPr id="286" name="Google Shape;286;p34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-4362" y="189345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/>
        </p:nvSpPr>
        <p:spPr>
          <a:xfrm>
            <a:off x="224675" y="720300"/>
            <a:ext cx="33051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Fridays	9 AM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Sundays	9:30 PM</a:t>
            </a:r>
            <a:endParaRPr sz="1900"/>
          </a:p>
        </p:txBody>
      </p:sp>
      <p:sp>
        <p:nvSpPr>
          <p:cNvPr id="289" name="Google Shape;289;p34"/>
          <p:cNvSpPr txBox="1"/>
          <p:nvPr/>
        </p:nvSpPr>
        <p:spPr>
          <a:xfrm>
            <a:off x="224675" y="2646050"/>
            <a:ext cx="3305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D.K.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Project Lead and ZBA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R.H.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Approved Permits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E.S.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&amp; Geospatial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J.F.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Article 80 Permits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L.W.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	Data Prep. &amp; Cleaning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4186400" y="474725"/>
            <a:ext cx="2489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Current Progress</a:t>
            </a:r>
            <a:endParaRPr b="1" sz="1500"/>
          </a:p>
        </p:txBody>
      </p:sp>
      <p:sp>
        <p:nvSpPr>
          <p:cNvPr id="291" name="Google Shape;291;p34"/>
          <p:cNvSpPr/>
          <p:nvPr/>
        </p:nvSpPr>
        <p:spPr>
          <a:xfrm>
            <a:off x="3961725" y="4949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4127400" y="954175"/>
            <a:ext cx="47655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Initial data cleaning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Initial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Preliminary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Census data merging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Geospatial visualizations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Project base questions answered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Exploratory Analyses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 started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224675" y="214825"/>
            <a:ext cx="2097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Takeaways</a:t>
            </a:r>
            <a:endParaRPr b="1" sz="1500"/>
          </a:p>
        </p:txBody>
      </p:sp>
      <p:sp>
        <p:nvSpPr>
          <p:cNvPr id="298" name="Google Shape;298;p35"/>
          <p:cNvSpPr txBox="1"/>
          <p:nvPr>
            <p:ph type="title"/>
          </p:nvPr>
        </p:nvSpPr>
        <p:spPr>
          <a:xfrm>
            <a:off x="220300" y="2571750"/>
            <a:ext cx="2330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Next Steps</a:t>
            </a:r>
            <a:endParaRPr b="1" sz="1500"/>
          </a:p>
        </p:txBody>
      </p:sp>
      <p:sp>
        <p:nvSpPr>
          <p:cNvPr id="299" name="Google Shape;299;p35"/>
          <p:cNvSpPr/>
          <p:nvPr/>
        </p:nvSpPr>
        <p:spPr>
          <a:xfrm>
            <a:off x="0" y="23500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-4375" y="2571750"/>
            <a:ext cx="89700" cy="3957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224675" y="630700"/>
            <a:ext cx="8516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Additional data and merging techniques are needed 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Assumptions such as the impact of COVID-19 will need to be backed up by additional analysis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One or two more please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224675" y="2967450"/>
            <a:ext cx="8516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Continue finding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environmental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and political patterns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and selectively investigating further</a:t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Improve our results by exploring different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data subsets and cleaning optimizations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Work toward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telling a story</a:t>
            </a: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with our data and shaping our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final report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EB Garamond"/>
              <a:buChar char="●"/>
            </a:pPr>
            <a:r>
              <a:rPr lang="en" sz="17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Begin the initial stages of our </a:t>
            </a:r>
            <a:r>
              <a:rPr lang="en" sz="1700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extension project</a:t>
            </a:r>
            <a:endParaRPr sz="1700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Approved Permits</a:t>
            </a:r>
            <a:endParaRPr sz="1385"/>
          </a:p>
        </p:txBody>
      </p:sp>
      <p:sp>
        <p:nvSpPr>
          <p:cNvPr id="100" name="Google Shape;100;p15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25" y="1718600"/>
            <a:ext cx="2755648" cy="1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674" y="1736410"/>
            <a:ext cx="2698150" cy="167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625" y="1736402"/>
            <a:ext cx="2698150" cy="167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4196"/>
              <a:buFont typeface="Arial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Appeal</a:t>
            </a:r>
            <a:endParaRPr sz="138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1806" r="0" t="0"/>
          <a:stretch/>
        </p:blipFill>
        <p:spPr>
          <a:xfrm>
            <a:off x="5108650" y="870450"/>
            <a:ext cx="3024626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38" y="2933223"/>
            <a:ext cx="3296825" cy="21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100" y="870450"/>
            <a:ext cx="3251500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863" y="3120313"/>
            <a:ext cx="2908874" cy="19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Article 80</a:t>
            </a:r>
            <a:endParaRPr sz="1385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200"/>
            <a:ext cx="4952499" cy="293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00" y="1289294"/>
            <a:ext cx="3736550" cy="328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Appealed Permit</a:t>
            </a:r>
            <a:endParaRPr sz="1385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00" y="942822"/>
            <a:ext cx="2314101" cy="1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450" y="2753175"/>
            <a:ext cx="4552850" cy="22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600" y="1046963"/>
            <a:ext cx="2207750" cy="17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462650" y="150450"/>
            <a:ext cx="5917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Census</a:t>
            </a:r>
            <a:endParaRPr sz="1385">
              <a:solidFill>
                <a:schemeClr val="dk1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350" y="679950"/>
            <a:ext cx="2351250" cy="21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75" y="686199"/>
            <a:ext cx="2351250" cy="213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75" y="1556375"/>
            <a:ext cx="3018251" cy="28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350" y="2822908"/>
            <a:ext cx="2351249" cy="229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868" y="2875725"/>
            <a:ext cx="2274131" cy="22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5400000">
            <a:off x="4519750" y="161525"/>
            <a:ext cx="104400" cy="1099500"/>
          </a:xfrm>
          <a:prstGeom prst="rect">
            <a:avLst/>
          </a:prstGeom>
          <a:solidFill>
            <a:srgbClr val="3563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1040400" y="140400"/>
            <a:ext cx="70632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Early Observations - Census</a:t>
            </a:r>
            <a:endParaRPr sz="1385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5" y="991075"/>
            <a:ext cx="4401344" cy="325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050" y="915875"/>
            <a:ext cx="4307017" cy="40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586125" y="94050"/>
            <a:ext cx="7255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Income </a:t>
            </a:r>
            <a:r>
              <a:rPr lang="en" sz="224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Lorenz Curves and Gini Coefficients</a:t>
            </a:r>
            <a:endParaRPr sz="1385">
              <a:solidFill>
                <a:schemeClr val="dk1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76" y="649825"/>
            <a:ext cx="3330424" cy="223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555" y="2909800"/>
            <a:ext cx="3330459" cy="2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86125" y="3775163"/>
            <a:ext cx="3886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Gini Coefficients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Income-Population: 0.48 (US is 0.47)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Income-Development for approved: -0.395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Income-Development for rejected: -0.512</a:t>
            </a:r>
            <a:endParaRPr sz="13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025" y="890938"/>
            <a:ext cx="2643426" cy="26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